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2" r:id="rId3"/>
    <p:sldId id="257" r:id="rId4"/>
    <p:sldId id="273" r:id="rId5"/>
    <p:sldId id="274" r:id="rId6"/>
    <p:sldId id="258" r:id="rId7"/>
    <p:sldId id="265" r:id="rId8"/>
    <p:sldId id="260" r:id="rId9"/>
    <p:sldId id="262" r:id="rId10"/>
    <p:sldId id="263" r:id="rId11"/>
    <p:sldId id="269" r:id="rId12"/>
    <p:sldId id="271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64" autoAdjust="0"/>
  </p:normalViewPr>
  <p:slideViewPr>
    <p:cSldViewPr>
      <p:cViewPr varScale="1">
        <p:scale>
          <a:sx n="98" d="100"/>
          <a:sy n="98" d="100"/>
        </p:scale>
        <p:origin x="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fr-FR"/>
              <a:t>Bilan intermédiaire "3A" Beaucaire </a:t>
            </a:r>
          </a:p>
          <a:p>
            <a:pPr>
              <a:defRPr/>
            </a:pPr>
            <a:r>
              <a:rPr lang="fr-FR" baseline="0"/>
              <a:t>Indicateurs du 1/9/2023 au 24/1/2024</a:t>
            </a:r>
            <a:endParaRPr lang="fr-FR"/>
          </a:p>
        </c:rich>
      </c:tx>
      <c:layout>
        <c:manualLayout>
          <c:xMode val="edge"/>
          <c:yMode val="edge"/>
          <c:x val="0.32163718665601582"/>
          <c:y val="3.8461538461538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sept-23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Nb. Prescriptions FT Beaucaire</c:v>
                </c:pt>
                <c:pt idx="1">
                  <c:v>Nb. DE présents à EID AFIG (1)</c:v>
                </c:pt>
                <c:pt idx="2">
                  <c:v>Adhésions</c:v>
                </c:pt>
                <c:pt idx="3">
                  <c:v>Abandons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AF-4570-88E5-9C96FFBED391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oct-23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Nb. Prescriptions FT Beaucaire</c:v>
                </c:pt>
                <c:pt idx="1">
                  <c:v>Nb. DE présents à EID AFIG (1)</c:v>
                </c:pt>
                <c:pt idx="2">
                  <c:v>Adhésions</c:v>
                </c:pt>
                <c:pt idx="3">
                  <c:v>Abandons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14</c:v>
                </c:pt>
                <c:pt idx="1">
                  <c:v>9</c:v>
                </c:pt>
                <c:pt idx="2">
                  <c:v>9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AF-4570-88E5-9C96FFBED391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nov-23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Nb. Prescriptions FT Beaucaire</c:v>
                </c:pt>
                <c:pt idx="1">
                  <c:v>Nb. DE présents à EID AFIG (1)</c:v>
                </c:pt>
                <c:pt idx="2">
                  <c:v>Adhésions</c:v>
                </c:pt>
                <c:pt idx="3">
                  <c:v>Abandons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22</c:v>
                </c:pt>
                <c:pt idx="1">
                  <c:v>15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AF-4570-88E5-9C96FFBED391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déc-23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Nb. Prescriptions FT Beaucaire</c:v>
                </c:pt>
                <c:pt idx="1">
                  <c:v>Nb. DE présents à EID AFIG (1)</c:v>
                </c:pt>
                <c:pt idx="2">
                  <c:v>Adhésions</c:v>
                </c:pt>
                <c:pt idx="3">
                  <c:v>Abandons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19</c:v>
                </c:pt>
                <c:pt idx="1">
                  <c:v>11</c:v>
                </c:pt>
                <c:pt idx="2">
                  <c:v>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AF-4570-88E5-9C96FFBED391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janv-24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Feuil1!$A$2:$A$5</c:f>
              <c:strCache>
                <c:ptCount val="4"/>
                <c:pt idx="0">
                  <c:v>Nb. Prescriptions FT Beaucaire</c:v>
                </c:pt>
                <c:pt idx="1">
                  <c:v>Nb. DE présents à EID AFIG (1)</c:v>
                </c:pt>
                <c:pt idx="2">
                  <c:v>Adhésions</c:v>
                </c:pt>
                <c:pt idx="3">
                  <c:v>Abandons</c:v>
                </c:pt>
              </c:strCache>
            </c:strRef>
          </c:cat>
          <c:val>
            <c:numRef>
              <c:f>Feuil1!$F$2:$F$5</c:f>
              <c:numCache>
                <c:formatCode>General</c:formatCode>
                <c:ptCount val="4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AF-4570-88E5-9C96FFBED39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399487336"/>
        <c:axId val="399491656"/>
      </c:barChart>
      <c:catAx>
        <c:axId val="399487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491656"/>
        <c:crosses val="autoZero"/>
        <c:auto val="1"/>
        <c:lblAlgn val="ctr"/>
        <c:lblOffset val="100"/>
        <c:noMultiLvlLbl val="0"/>
      </c:catAx>
      <c:valAx>
        <c:axId val="399491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9487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5F286D5-17FA-48B4-95C2-14220ED487E0}" type="datetimeFigureOut">
              <a:rPr lang="fr-FR" smtClean="0"/>
              <a:pPr/>
              <a:t>25/01/2024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561C4A-0BC0-4B42-999F-CD507046FA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afig-sud@wanadoo.f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556792"/>
            <a:ext cx="8229600" cy="1470025"/>
          </a:xfrm>
        </p:spPr>
        <p:txBody>
          <a:bodyPr>
            <a:noAutofit/>
          </a:bodyPr>
          <a:lstStyle/>
          <a:p>
            <a:r>
              <a:rPr lang="fr-FR" sz="4400" b="1" dirty="0"/>
              <a:t>Bilan intermédiaire prestation 3A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092280" y="5661248"/>
            <a:ext cx="1471028" cy="630347"/>
          </a:xfrm>
          <a:prstGeom prst="rect">
            <a:avLst/>
          </a:prstGeom>
          <a:noFill/>
          <a:ln>
            <a:noFill/>
            <a:prstDash/>
          </a:ln>
          <a:effectLst>
            <a:outerShdw dist="35924" dir="2700000" algn="tl">
              <a:srgbClr val="808080"/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2285992"/>
            <a:ext cx="7772400" cy="1791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Mettre en pratique les notions vu en Ateliers et qui peuvent être utilisées dans la vie quotidienne et dans la vie professionnelle </a:t>
            </a:r>
            <a:r>
              <a:rPr lang="fr-FR" sz="2000" b="1" i="1" dirty="0"/>
              <a:t>(Demander et donner l'heure, lire les chiffres, donner la date du jour, les directions, se renseigner)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5BB876EF-02D2-1538-CF74-71CA8B5A28D6}"/>
              </a:ext>
            </a:extLst>
          </p:cNvPr>
          <p:cNvSpPr txBox="1">
            <a:spLocks/>
          </p:cNvSpPr>
          <p:nvPr/>
        </p:nvSpPr>
        <p:spPr>
          <a:xfrm>
            <a:off x="914400" y="1567400"/>
            <a:ext cx="7772400" cy="57943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Sortie Pédagogique et Mise en Situation</a:t>
            </a:r>
          </a:p>
        </p:txBody>
      </p:sp>
      <p:pic>
        <p:nvPicPr>
          <p:cNvPr id="7" name="Image 704811506" descr="Autonomie au travail - Blog ABC Signalétique">
            <a:extLst>
              <a:ext uri="{FF2B5EF4-FFF2-40B4-BE49-F238E27FC236}">
                <a16:creationId xmlns:a16="http://schemas.microsoft.com/office/drawing/2014/main" id="{32C41727-2C4E-749D-9CCC-35E0D62A9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3A PHOTOS\3A novembre 2023\IMG-20231130-WA0018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2736333" cy="3657588"/>
          </a:xfrm>
          <a:prstGeom prst="rect">
            <a:avLst/>
          </a:prstGeom>
          <a:noFill/>
        </p:spPr>
      </p:pic>
      <p:pic>
        <p:nvPicPr>
          <p:cNvPr id="5124" name="Picture 4" descr="C:\Users\Asus\Desktop\3A PHOTOS\3A novembre 2023\IMG-20231129-WA0000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39549" y="207595"/>
            <a:ext cx="2480923" cy="4089066"/>
          </a:xfrm>
          <a:prstGeom prst="rect">
            <a:avLst/>
          </a:prstGeom>
          <a:noFill/>
        </p:spPr>
      </p:pic>
      <p:pic>
        <p:nvPicPr>
          <p:cNvPr id="5" name="Picture 3" descr="C:\Users\Asus\Desktop\3A PHOTOS\3A novembre 2023\IMG-20231129-WA0002(1).jpg">
            <a:extLst>
              <a:ext uri="{FF2B5EF4-FFF2-40B4-BE49-F238E27FC236}">
                <a16:creationId xmlns:a16="http://schemas.microsoft.com/office/drawing/2014/main" id="{91B8AE74-87DC-9B46-5275-83245DCBB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3159294"/>
            <a:ext cx="6139862" cy="3457510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16DDDE0-03A5-3404-14CF-2CD0335287A0}"/>
              </a:ext>
            </a:extLst>
          </p:cNvPr>
          <p:cNvSpPr txBox="1"/>
          <p:nvPr/>
        </p:nvSpPr>
        <p:spPr>
          <a:xfrm>
            <a:off x="3808110" y="148478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Groupe de Novembre 2023</a:t>
            </a:r>
          </a:p>
        </p:txBody>
      </p:sp>
      <p:pic>
        <p:nvPicPr>
          <p:cNvPr id="7" name="Image 704811506" descr="Autonomie au travail - Blog ABC Signalétique">
            <a:extLst>
              <a:ext uri="{FF2B5EF4-FFF2-40B4-BE49-F238E27FC236}">
                <a16:creationId xmlns:a16="http://schemas.microsoft.com/office/drawing/2014/main" id="{42E7751D-B97C-B091-7D9B-AFAA18DD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3923928" y="241774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3A PHOTOS\3A novembre 2023\IMG-20231130-WA0071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3920807" cy="2932948"/>
          </a:xfrm>
          <a:prstGeom prst="rect">
            <a:avLst/>
          </a:prstGeom>
          <a:noFill/>
        </p:spPr>
      </p:pic>
      <p:pic>
        <p:nvPicPr>
          <p:cNvPr id="2" name="Picture 2" descr="C:\Users\Asus\Desktop\3A PHOTOS\3A décembre 20233\IMG-20231219-WA0032(1).jpg">
            <a:extLst>
              <a:ext uri="{FF2B5EF4-FFF2-40B4-BE49-F238E27FC236}">
                <a16:creationId xmlns:a16="http://schemas.microsoft.com/office/drawing/2014/main" id="{714DFD8D-080C-7186-B20A-AF26D94F6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5259" y="3123457"/>
            <a:ext cx="4439839" cy="3329879"/>
          </a:xfrm>
          <a:prstGeom prst="rect">
            <a:avLst/>
          </a:prstGeom>
          <a:noFill/>
        </p:spPr>
      </p:pic>
      <p:pic>
        <p:nvPicPr>
          <p:cNvPr id="3" name="Image 704811506" descr="Autonomie au travail - Blog ABC Signalétique">
            <a:extLst>
              <a:ext uri="{FF2B5EF4-FFF2-40B4-BE49-F238E27FC236}">
                <a16:creationId xmlns:a16="http://schemas.microsoft.com/office/drawing/2014/main" id="{98C9C700-103C-BC2D-B03C-08E9B41E6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7740352" y="367894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7C365226-297F-62AE-15BA-260850FECFDB}"/>
              </a:ext>
            </a:extLst>
          </p:cNvPr>
          <p:cNvSpPr txBox="1"/>
          <p:nvPr/>
        </p:nvSpPr>
        <p:spPr>
          <a:xfrm>
            <a:off x="3527376" y="390343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</a:rPr>
              <a:t>En vous remerciant pour votre attention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3CA971-DAE0-ADD1-55F4-DCB654CECF7D}"/>
              </a:ext>
            </a:extLst>
          </p:cNvPr>
          <p:cNvSpPr txBox="1"/>
          <p:nvPr/>
        </p:nvSpPr>
        <p:spPr>
          <a:xfrm>
            <a:off x="683568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Marie-Aurore PENNING</a:t>
            </a:r>
          </a:p>
          <a:p>
            <a:r>
              <a:rPr lang="fr-FR" dirty="0"/>
              <a:t>Directrice Adjointe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C9E4F8-9AB0-1FE7-A84C-DCF16786E7ED}"/>
              </a:ext>
            </a:extLst>
          </p:cNvPr>
          <p:cNvSpPr txBox="1"/>
          <p:nvPr/>
        </p:nvSpPr>
        <p:spPr>
          <a:xfrm>
            <a:off x="3347864" y="57332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Habiba </a:t>
            </a:r>
          </a:p>
          <a:p>
            <a:r>
              <a:rPr lang="fr-FR" dirty="0"/>
              <a:t>Consultante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74BBD0-EE4E-75EE-48E7-2752F4F1A3E8}"/>
              </a:ext>
            </a:extLst>
          </p:cNvPr>
          <p:cNvSpPr txBox="1"/>
          <p:nvPr/>
        </p:nvSpPr>
        <p:spPr>
          <a:xfrm>
            <a:off x="5724128" y="5733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Azzedine</a:t>
            </a:r>
          </a:p>
          <a:p>
            <a:r>
              <a:rPr lang="fr-FR" dirty="0"/>
              <a:t>Coordinateur et Consultant</a:t>
            </a:r>
          </a:p>
        </p:txBody>
      </p:sp>
      <p:pic>
        <p:nvPicPr>
          <p:cNvPr id="12" name="Image 704811506" descr="Autonomie au travail - Blog ABC Signalétique">
            <a:extLst>
              <a:ext uri="{FF2B5EF4-FFF2-40B4-BE49-F238E27FC236}">
                <a16:creationId xmlns:a16="http://schemas.microsoft.com/office/drawing/2014/main" id="{DCEDD1EE-B1C6-6AFB-FAF9-D53AE80A5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0" y="188640"/>
            <a:ext cx="4896544" cy="341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1">
            <a:extLst>
              <a:ext uri="{FF2B5EF4-FFF2-40B4-BE49-F238E27FC236}">
                <a16:creationId xmlns:a16="http://schemas.microsoft.com/office/drawing/2014/main" id="{CACC07A4-9E0A-C422-E2A4-5701E97D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950" y="887532"/>
            <a:ext cx="5004049" cy="885283"/>
          </a:xfrm>
          <a:prstGeom prst="homePlate">
            <a:avLst>
              <a:gd name="adj" fmla="val 34047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Text Box 30">
            <a:extLst>
              <a:ext uri="{FF2B5EF4-FFF2-40B4-BE49-F238E27FC236}">
                <a16:creationId xmlns:a16="http://schemas.microsoft.com/office/drawing/2014/main" id="{7ABA2A12-E326-2F90-AE9A-3C736B9A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749" y="1106884"/>
            <a:ext cx="3998349" cy="59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600" b="0" i="0" u="none" strike="noStrike" cap="none" normalizeH="0" baseline="0" dirty="0">
                <a:ln>
                  <a:noFill/>
                </a:ln>
                <a:solidFill>
                  <a:srgbClr val="E5272B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ACCEDER A L’AUTONOMIE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1C325A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Accompagnement Personnalisé</a:t>
            </a: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Image 704811506" descr="Autonomie au travail - Blog ABC Signalétique">
            <a:extLst>
              <a:ext uri="{FF2B5EF4-FFF2-40B4-BE49-F238E27FC236}">
                <a16:creationId xmlns:a16="http://schemas.microsoft.com/office/drawing/2014/main" id="{011E6672-99F4-BD88-8810-54FE02783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755576" y="1237637"/>
            <a:ext cx="6854775" cy="478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Image 1" descr="Pôle-Emploi se transforme en « France Travail », et change de logo pour l’occasion.">
            <a:extLst>
              <a:ext uri="{FF2B5EF4-FFF2-40B4-BE49-F238E27FC236}">
                <a16:creationId xmlns:a16="http://schemas.microsoft.com/office/drawing/2014/main" id="{21565623-DC40-2419-86FC-D4D24D940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14285" r="13750" b="16000"/>
          <a:stretch>
            <a:fillRect/>
          </a:stretch>
        </p:blipFill>
        <p:spPr bwMode="auto">
          <a:xfrm>
            <a:off x="671512" y="387350"/>
            <a:ext cx="7620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>
            <a:extLst>
              <a:ext uri="{FF2B5EF4-FFF2-40B4-BE49-F238E27FC236}">
                <a16:creationId xmlns:a16="http://schemas.microsoft.com/office/drawing/2014/main" id="{2C862617-FA51-65F6-164A-7E8F661DA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3800475"/>
            <a:ext cx="2474913" cy="2868885"/>
          </a:xfrm>
          <a:prstGeom prst="rect">
            <a:avLst/>
          </a:prstGeom>
          <a:solidFill>
            <a:srgbClr val="EF7D7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" name="Groupe 28">
            <a:extLst>
              <a:ext uri="{FF2B5EF4-FFF2-40B4-BE49-F238E27FC236}">
                <a16:creationId xmlns:a16="http://schemas.microsoft.com/office/drawing/2014/main" id="{864E416D-456E-53A7-2A10-699CC3C67134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3432175" y="5516463"/>
            <a:ext cx="5711825" cy="1009650"/>
            <a:chOff x="5290" y="5048"/>
            <a:chExt cx="53623" cy="10033"/>
          </a:xfrm>
        </p:grpSpPr>
        <p:sp>
          <p:nvSpPr>
            <p:cNvPr id="9" name="Pentagon 1">
              <a:extLst>
                <a:ext uri="{FF2B5EF4-FFF2-40B4-BE49-F238E27FC236}">
                  <a16:creationId xmlns:a16="http://schemas.microsoft.com/office/drawing/2014/main" id="{B26DB90D-8CE6-4DE2-EFF9-A80200D42A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290" y="5048"/>
              <a:ext cx="53623" cy="10033"/>
            </a:xfrm>
            <a:prstGeom prst="homePlate">
              <a:avLst>
                <a:gd name="adj" fmla="val 3404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Text Box 30">
              <a:extLst>
                <a:ext uri="{FF2B5EF4-FFF2-40B4-BE49-F238E27FC236}">
                  <a16:creationId xmlns:a16="http://schemas.microsoft.com/office/drawing/2014/main" id="{D34F8681-6A65-4D0D-7B94-65F97DD71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2270" y="6635"/>
              <a:ext cx="42846" cy="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600" b="0" i="0" u="none" strike="noStrike" cap="none" normalizeH="0" baseline="0" dirty="0">
                  <a:ln>
                    <a:noFill/>
                  </a:ln>
                  <a:solidFill>
                    <a:srgbClr val="E5272B"/>
                  </a:solidFill>
                  <a:effectLst/>
                  <a:latin typeface="Cera Pro"/>
                  <a:ea typeface="Calibri" panose="020F0502020204030204" pitchFamily="34" charset="0"/>
                  <a:cs typeface="Times New Roman" panose="02020603050405020304" pitchFamily="18" charset="0"/>
                </a:rPr>
                <a:t>ACCEDER A L’AUTONOMIE</a:t>
              </a:r>
              <a:endParaRPr kumimoji="0" lang="fr-FR" alt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2400" b="1" i="0" u="none" strike="noStrike" cap="none" normalizeH="0" baseline="0" dirty="0">
                  <a:ln>
                    <a:noFill/>
                  </a:ln>
                  <a:solidFill>
                    <a:srgbClr val="1C325A"/>
                  </a:solidFill>
                  <a:effectLst/>
                  <a:latin typeface="Cera Pro"/>
                  <a:ea typeface="Calibri" panose="020F0502020204030204" pitchFamily="34" charset="0"/>
                  <a:cs typeface="Times New Roman" panose="02020603050405020304" pitchFamily="18" charset="0"/>
                </a:rPr>
                <a:t>Accompagnement Personnalisé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Zone de texte 2">
            <a:extLst>
              <a:ext uri="{FF2B5EF4-FFF2-40B4-BE49-F238E27FC236}">
                <a16:creationId xmlns:a16="http://schemas.microsoft.com/office/drawing/2014/main" id="{F4472D76-CDEF-A580-607B-8F29F224A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2838" y="9547225"/>
            <a:ext cx="7524750" cy="801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ssociation  de  </a:t>
            </a: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ormation  et  d'</a:t>
            </a: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nsertion  </a:t>
            </a:r>
            <a:r>
              <a:rPr kumimoji="0" lang="fr-FR" altLang="fr-FR" sz="12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ardoise  -  Sud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Siège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 : 50 Allée Charles Babbage Parc Georges Besse  –  30000  NIMES</a:t>
            </a:r>
            <a:endParaRPr kumimoji="0" lang="fr-FR" altLang="fr-FR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Tél :  04  66  70  68  70  –  Fax :  04  66  70  68  71  -  e-mail : </a:t>
            </a: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afig-sud@wanadoo.fr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6" name="Image 1803328476">
            <a:extLst>
              <a:ext uri="{FF2B5EF4-FFF2-40B4-BE49-F238E27FC236}">
                <a16:creationId xmlns:a16="http://schemas.microsoft.com/office/drawing/2014/main" id="{7162862F-AFC9-4AD6-8B9C-F7BD4E83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91" y="360690"/>
            <a:ext cx="1778000" cy="719138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3">
            <a:extLst>
              <a:ext uri="{FF2B5EF4-FFF2-40B4-BE49-F238E27FC236}">
                <a16:creationId xmlns:a16="http://schemas.microsoft.com/office/drawing/2014/main" id="{DED486C1-A9F2-A030-6EAF-37105F36D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4391025"/>
            <a:ext cx="19716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UNIQUEMENT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endParaRPr kumimoji="0" lang="fr-FR" alt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  <a:t>BEAUCAIRE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488682A-3B5C-215B-5D59-1F5F8348B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53FF0864-11F2-857D-9F16-92B6A6FFFB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ra Pr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ra Pro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94718"/>
            <a:ext cx="7772400" cy="1143000"/>
          </a:xfrm>
        </p:spPr>
        <p:txBody>
          <a:bodyPr/>
          <a:lstStyle/>
          <a:p>
            <a:r>
              <a:rPr lang="fr-FR" b="1" dirty="0">
                <a:solidFill>
                  <a:schemeClr val="accent1"/>
                </a:solidFill>
              </a:rPr>
              <a:t>Objectifs</a:t>
            </a:r>
            <a:r>
              <a:rPr lang="fr-FR" b="1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2167880"/>
            <a:ext cx="7729566" cy="1909192"/>
          </a:xfrm>
        </p:spPr>
        <p:txBody>
          <a:bodyPr>
            <a:normAutofit/>
          </a:bodyPr>
          <a:lstStyle/>
          <a:p>
            <a:r>
              <a:rPr lang="fr-FR" dirty="0"/>
              <a:t>Définir son projet professionnel et établir un plan d’action</a:t>
            </a:r>
          </a:p>
          <a:p>
            <a:r>
              <a:rPr lang="fr-FR" dirty="0"/>
              <a:t>S’outiller pour concrétiser son projet professionnel</a:t>
            </a:r>
          </a:p>
          <a:p>
            <a:r>
              <a:rPr lang="fr-FR" dirty="0"/>
              <a:t>Se prendre en charge pour conduire sa recherche d’emploi et réussir son insertion sociale </a:t>
            </a:r>
          </a:p>
          <a:p>
            <a:endParaRPr lang="fr-FR" dirty="0"/>
          </a:p>
          <a:p>
            <a:endParaRPr lang="fr-FR" dirty="0"/>
          </a:p>
          <a:p>
            <a:pPr>
              <a:buFontTx/>
              <a:buChar char="-"/>
            </a:pPr>
            <a:endParaRPr lang="fr-FR" dirty="0"/>
          </a:p>
        </p:txBody>
      </p:sp>
      <p:pic>
        <p:nvPicPr>
          <p:cNvPr id="4" name="Image 704811506" descr="Autonomie au travail - Blog ABC Signalétique">
            <a:extLst>
              <a:ext uri="{FF2B5EF4-FFF2-40B4-BE49-F238E27FC236}">
                <a16:creationId xmlns:a16="http://schemas.microsoft.com/office/drawing/2014/main" id="{92A99A6D-8EF1-3F0A-780E-FD5555E3B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A88885F-5072-DEDE-9876-4A52254FE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813487"/>
              </p:ext>
            </p:extLst>
          </p:nvPr>
        </p:nvGraphicFramePr>
        <p:xfrm>
          <a:off x="323528" y="908720"/>
          <a:ext cx="8568952" cy="4430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704811506" descr="Autonomie au travail - Blog ABC Signalétique">
            <a:extLst>
              <a:ext uri="{FF2B5EF4-FFF2-40B4-BE49-F238E27FC236}">
                <a16:creationId xmlns:a16="http://schemas.microsoft.com/office/drawing/2014/main" id="{046B7E47-44DD-4B35-839E-563F75CC9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2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71D00D0-0909-C2CA-9B74-85E7D2EF4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736" y="1340768"/>
            <a:ext cx="49685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Indicateurs « 3A » Beaucaire : Cumuls de septembre 2023 à janvier 2024 inclus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9F96E867-5AB5-1A5B-83FD-059F5FBFC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679241"/>
              </p:ext>
            </p:extLst>
          </p:nvPr>
        </p:nvGraphicFramePr>
        <p:xfrm>
          <a:off x="827584" y="1772816"/>
          <a:ext cx="7292797" cy="2703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2917">
                  <a:extLst>
                    <a:ext uri="{9D8B030D-6E8A-4147-A177-3AD203B41FA5}">
                      <a16:colId xmlns:a16="http://schemas.microsoft.com/office/drawing/2014/main" val="1816668684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2396203119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2885576326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3014939851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1663905737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3334493372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2371391128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3592193293"/>
                    </a:ext>
                  </a:extLst>
                </a:gridCol>
                <a:gridCol w="763735">
                  <a:extLst>
                    <a:ext uri="{9D8B030D-6E8A-4147-A177-3AD203B41FA5}">
                      <a16:colId xmlns:a16="http://schemas.microsoft.com/office/drawing/2014/main" val="256085393"/>
                    </a:ext>
                  </a:extLst>
                </a:gridCol>
              </a:tblGrid>
              <a:tr h="623210"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« 3A » Beaucaire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Sept. 2023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Oct.</a:t>
                      </a:r>
                    </a:p>
                    <a:p>
                      <a:pPr algn="ctr"/>
                      <a:r>
                        <a:rPr lang="fr-FR" sz="1100" kern="100">
                          <a:effectLst/>
                        </a:rPr>
                        <a:t>2023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Nov. 2023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Déc. 2023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Janv. 2024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Cumul</a:t>
                      </a:r>
                    </a:p>
                    <a:p>
                      <a:pPr algn="ctr"/>
                      <a:r>
                        <a:rPr lang="fr-FR" sz="1000" kern="100">
                          <a:effectLst/>
                        </a:rPr>
                        <a:t>Sur 5 mois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Moyenne</a:t>
                      </a:r>
                    </a:p>
                    <a:p>
                      <a:pPr algn="ctr"/>
                      <a:r>
                        <a:rPr lang="fr-FR" sz="1000" kern="100">
                          <a:effectLst/>
                        </a:rPr>
                        <a:t>Mensuelle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kern="100">
                          <a:effectLst/>
                        </a:rPr>
                        <a:t>%</a:t>
                      </a:r>
                    </a:p>
                    <a:p>
                      <a:pPr algn="ctr"/>
                      <a:r>
                        <a:rPr lang="fr-FR" sz="1000" kern="100">
                          <a:effectLst/>
                        </a:rPr>
                        <a:t>Sur 5 mois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608295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Inscrits EID </a:t>
                      </a:r>
                      <a:r>
                        <a:rPr lang="fr-FR" sz="1000" kern="100">
                          <a:effectLst/>
                        </a:rPr>
                        <a:t>(1)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6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14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22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19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12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73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14,6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 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295433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Présents 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6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9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7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48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9,6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65,75%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704654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Absents 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7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8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25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34,25%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6184035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Adhésions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9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9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7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43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8,6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89,58%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4306468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Non Adhésions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2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2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10,42%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485865"/>
                  </a:ext>
                </a:extLst>
              </a:tr>
              <a:tr h="34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Abandons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0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2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5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1100" kern="100">
                          <a:effectLst/>
                        </a:rPr>
                        <a:t>1</a:t>
                      </a:r>
                      <a:endParaRPr lang="fr-F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fr-FR" sz="1100" kern="100" dirty="0">
                          <a:effectLst/>
                        </a:rPr>
                        <a:t>11,63%</a:t>
                      </a:r>
                      <a:endParaRPr lang="fr-F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6686494"/>
                  </a:ext>
                </a:extLst>
              </a:tr>
            </a:tbl>
          </a:graphicData>
        </a:graphic>
      </p:graphicFrame>
      <p:pic>
        <p:nvPicPr>
          <p:cNvPr id="7" name="Image 704811506" descr="Autonomie au travail - Blog ABC Signalétique">
            <a:extLst>
              <a:ext uri="{FF2B5EF4-FFF2-40B4-BE49-F238E27FC236}">
                <a16:creationId xmlns:a16="http://schemas.microsoft.com/office/drawing/2014/main" id="{BCC2A517-B3B0-4DF0-6F58-B70305AE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4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354758"/>
            <a:ext cx="7772400" cy="11430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Exemples d’Ateliers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2527920"/>
            <a:ext cx="7772400" cy="2773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fr-FR" sz="20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Réaliser le C.V.</a:t>
            </a:r>
          </a:p>
          <a:p>
            <a:pPr algn="just">
              <a:buNone/>
            </a:pPr>
            <a:endParaRPr lang="fr-FR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fr-F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1- Créer une </a:t>
            </a:r>
            <a:r>
              <a:rPr lang="fr-FR" sz="2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Mind</a:t>
            </a:r>
            <a:r>
              <a:rPr lang="fr-F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2000" b="1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map</a:t>
            </a:r>
            <a:r>
              <a:rPr lang="fr-F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fr-FR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Qu'est ce que je trouve sur un CV ?</a:t>
            </a:r>
          </a:p>
          <a:p>
            <a:pPr algn="just">
              <a:buNone/>
            </a:pPr>
            <a:r>
              <a:rPr lang="fr-FR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Brainstorming de ce qu'ils savent déjà </a:t>
            </a:r>
          </a:p>
          <a:p>
            <a:pPr algn="just">
              <a:buNone/>
            </a:pPr>
            <a:endParaRPr lang="fr-FR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fr-FR" sz="20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 Travail en binôme </a:t>
            </a:r>
            <a:r>
              <a:rPr lang="fr-FR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Parties de CV découpées à regrouper : </a:t>
            </a:r>
          </a:p>
          <a:p>
            <a:pPr algn="just">
              <a:buNone/>
            </a:pPr>
            <a:r>
              <a:rPr lang="fr-FR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Mettre les bonnes informations dans le bon bloc.</a:t>
            </a:r>
          </a:p>
          <a:p>
            <a:pPr>
              <a:buNone/>
            </a:pPr>
            <a:endParaRPr lang="fr-FR" sz="20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704811506" descr="Autonomie au travail - Blog ABC Signalétique">
            <a:extLst>
              <a:ext uri="{FF2B5EF4-FFF2-40B4-BE49-F238E27FC236}">
                <a16:creationId xmlns:a16="http://schemas.microsoft.com/office/drawing/2014/main" id="{53417C21-06AA-5612-2D70-960DA3B9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3A PHOTOS\3A\20240123_0058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982" y="1537190"/>
            <a:ext cx="4900691" cy="3115946"/>
          </a:xfrm>
          <a:prstGeom prst="rect">
            <a:avLst/>
          </a:prstGeom>
          <a:noFill/>
        </p:spPr>
      </p:pic>
      <p:pic>
        <p:nvPicPr>
          <p:cNvPr id="3074" name="Picture 2" descr="C:\Users\Asus\Desktop\3A PHOTOS\3A\IMG-20240122-WA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3212976"/>
            <a:ext cx="2519164" cy="3358886"/>
          </a:xfrm>
          <a:prstGeom prst="rect">
            <a:avLst/>
          </a:prstGeom>
          <a:noFill/>
        </p:spPr>
      </p:pic>
      <p:sp>
        <p:nvSpPr>
          <p:cNvPr id="2" name="Flèche : angle droit 1">
            <a:extLst>
              <a:ext uri="{FF2B5EF4-FFF2-40B4-BE49-F238E27FC236}">
                <a16:creationId xmlns:a16="http://schemas.microsoft.com/office/drawing/2014/main" id="{A6791B61-54B9-40CC-5736-5583BE187548}"/>
              </a:ext>
            </a:extLst>
          </p:cNvPr>
          <p:cNvSpPr/>
          <p:nvPr/>
        </p:nvSpPr>
        <p:spPr>
          <a:xfrm rot="5400000">
            <a:off x="4896036" y="4761148"/>
            <a:ext cx="1368152" cy="1152128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704811506" descr="Autonomie au travail - Blog ABC Signalétique">
            <a:extLst>
              <a:ext uri="{FF2B5EF4-FFF2-40B4-BE49-F238E27FC236}">
                <a16:creationId xmlns:a16="http://schemas.microsoft.com/office/drawing/2014/main" id="{CC1BDDEE-BD99-2C83-C4CD-1CD6065D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1199728"/>
            <a:ext cx="7772400" cy="5794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0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Réaliser une enquête métier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809328"/>
            <a:ext cx="777240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r-FR" sz="24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Etape 1 :</a:t>
            </a:r>
            <a:r>
              <a:rPr lang="fr-F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buNone/>
            </a:pPr>
            <a:r>
              <a:rPr lang="fr-FR" sz="18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Réalisation de sa propre enquête</a:t>
            </a:r>
          </a:p>
          <a:p>
            <a:pPr algn="just">
              <a:buNone/>
            </a:pPr>
            <a:r>
              <a:rPr lang="fr-F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</a:t>
            </a:r>
            <a:r>
              <a:rPr lang="fr-FR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Formuler des questions en fonction du travail visé correction individuelle</a:t>
            </a:r>
          </a:p>
          <a:p>
            <a:pPr algn="just">
              <a:buNone/>
            </a:pPr>
            <a:endParaRPr lang="fr-F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fr-FR" sz="24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Etape 2 :</a:t>
            </a:r>
            <a:r>
              <a:rPr lang="fr-F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buNone/>
            </a:pPr>
            <a:r>
              <a:rPr lang="fr-FR" sz="18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Utilisation d’un modèle standard </a:t>
            </a:r>
          </a:p>
          <a:p>
            <a:pPr algn="just">
              <a:buNone/>
            </a:pPr>
            <a:r>
              <a:rPr lang="fr-FR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Comment faire sa recherche, comment se présenter…</a:t>
            </a:r>
          </a:p>
          <a:p>
            <a:pPr algn="just"/>
            <a:endParaRPr lang="fr-F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None/>
            </a:pPr>
            <a:r>
              <a:rPr lang="fr-FR" sz="24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Etape 3 :</a:t>
            </a:r>
            <a:r>
              <a:rPr lang="fr-FR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buNone/>
            </a:pPr>
            <a:r>
              <a:rPr lang="fr-FR" sz="18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Restitution et présentation des travaux</a:t>
            </a:r>
            <a:r>
              <a:rPr lang="fr-FR" sz="2400" dirty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algn="just">
              <a:buNone/>
            </a:pPr>
            <a:endParaRPr lang="fr-FR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Image 704811506" descr="Autonomie au travail - Blog ABC Signalétique">
            <a:extLst>
              <a:ext uri="{FF2B5EF4-FFF2-40B4-BE49-F238E27FC236}">
                <a16:creationId xmlns:a16="http://schemas.microsoft.com/office/drawing/2014/main" id="{907C6194-0E0A-2753-A805-55871F486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914400" y="1951856"/>
            <a:ext cx="7772400" cy="3133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Lieu, Mission, Activités, Matériel, Conditions d’exercice…</a:t>
            </a:r>
          </a:p>
          <a:p>
            <a:pPr>
              <a:buNone/>
            </a:pPr>
            <a:r>
              <a:rPr lang="fr-FR" u="sng" dirty="0">
                <a:solidFill>
                  <a:schemeClr val="accent1"/>
                </a:solidFill>
              </a:rPr>
              <a:t>Etape de réalisation</a:t>
            </a:r>
          </a:p>
          <a:p>
            <a:r>
              <a:rPr lang="fr-FR" dirty="0" err="1"/>
              <a:t>Mind</a:t>
            </a:r>
            <a:r>
              <a:rPr lang="fr-FR" dirty="0"/>
              <a:t> </a:t>
            </a:r>
            <a:r>
              <a:rPr lang="fr-FR" dirty="0" err="1"/>
              <a:t>map</a:t>
            </a:r>
            <a:endParaRPr lang="fr-FR" dirty="0"/>
          </a:p>
          <a:p>
            <a:r>
              <a:rPr lang="fr-FR" dirty="0"/>
              <a:t>Recherche individuelle sur internet</a:t>
            </a:r>
          </a:p>
          <a:p>
            <a:r>
              <a:rPr lang="fr-FR" dirty="0"/>
              <a:t>Réalisation d'un dictionnaire visuel : en autonomie pour ceux qui sont à l'aise avec internet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D7BD6BF-B688-C92F-F8D4-4ED18CFD5381}"/>
              </a:ext>
            </a:extLst>
          </p:cNvPr>
          <p:cNvSpPr txBox="1">
            <a:spLocks/>
          </p:cNvSpPr>
          <p:nvPr/>
        </p:nvSpPr>
        <p:spPr>
          <a:xfrm>
            <a:off x="914400" y="1342256"/>
            <a:ext cx="7772400" cy="579438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r-FR" sz="2000" b="1" dirty="0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Parler de son environnement de travail</a:t>
            </a:r>
          </a:p>
        </p:txBody>
      </p:sp>
      <p:pic>
        <p:nvPicPr>
          <p:cNvPr id="5" name="Image 704811506" descr="Autonomie au travail - Blog ABC Signalétique">
            <a:extLst>
              <a:ext uri="{FF2B5EF4-FFF2-40B4-BE49-F238E27FC236}">
                <a16:creationId xmlns:a16="http://schemas.microsoft.com/office/drawing/2014/main" id="{FAC95E89-8BBF-798C-7257-6F847B08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 b="2975"/>
          <a:stretch>
            <a:fillRect/>
          </a:stretch>
        </p:blipFill>
        <p:spPr bwMode="auto">
          <a:xfrm>
            <a:off x="251521" y="260648"/>
            <a:ext cx="1051892" cy="7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434</TotalTime>
  <Words>418</Words>
  <Application>Microsoft Office PowerPoint</Application>
  <PresentationFormat>Affichage à l'écran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 Unicode MS</vt:lpstr>
      <vt:lpstr>Arial</vt:lpstr>
      <vt:lpstr>Calibri</vt:lpstr>
      <vt:lpstr>Cera Pro</vt:lpstr>
      <vt:lpstr>Franklin Gothic Book</vt:lpstr>
      <vt:lpstr>Perpetua</vt:lpstr>
      <vt:lpstr>Wingdings 2</vt:lpstr>
      <vt:lpstr>Capitaux</vt:lpstr>
      <vt:lpstr>Bilan intermédiaire prestation 3A</vt:lpstr>
      <vt:lpstr>Présentation PowerPoint</vt:lpstr>
      <vt:lpstr>Objectifs </vt:lpstr>
      <vt:lpstr>Présentation PowerPoint</vt:lpstr>
      <vt:lpstr>Présentation PowerPoint</vt:lpstr>
      <vt:lpstr>Exemples d’Ateliers </vt:lpstr>
      <vt:lpstr>Présentation PowerPoint</vt:lpstr>
      <vt:lpstr>Réaliser une enquête métier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Réunion intermédiaire 3A</dc:title>
  <dc:creator>Asus</dc:creator>
  <cp:lastModifiedBy>AFIG Sud</cp:lastModifiedBy>
  <cp:revision>17</cp:revision>
  <dcterms:created xsi:type="dcterms:W3CDTF">2024-01-22T23:46:20Z</dcterms:created>
  <dcterms:modified xsi:type="dcterms:W3CDTF">2024-01-25T12:57:02Z</dcterms:modified>
</cp:coreProperties>
</file>